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p:scale>
          <a:sx n="63" d="100"/>
          <a:sy n="63" d="100"/>
        </p:scale>
        <p:origin x="72"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B310F-AB92-4F90-8863-760AED17D3B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3B2E823-5B63-4779-A7FA-31237BC435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7AB0C96-A045-4CAF-BFA3-52B37E591AD3}"/>
              </a:ext>
            </a:extLst>
          </p:cNvPr>
          <p:cNvSpPr>
            <a:spLocks noGrp="1"/>
          </p:cNvSpPr>
          <p:nvPr>
            <p:ph type="dt" sz="half" idx="10"/>
          </p:nvPr>
        </p:nvSpPr>
        <p:spPr/>
        <p:txBody>
          <a:bodyPr/>
          <a:lstStyle/>
          <a:p>
            <a:fld id="{3CBEE63D-C74D-456D-BE80-ED4B74589826}" type="datetimeFigureOut">
              <a:rPr lang="en-US" smtClean="0"/>
              <a:t>9/27/2024</a:t>
            </a:fld>
            <a:endParaRPr lang="en-US"/>
          </a:p>
        </p:txBody>
      </p:sp>
      <p:sp>
        <p:nvSpPr>
          <p:cNvPr id="5" name="Footer Placeholder 4">
            <a:extLst>
              <a:ext uri="{FF2B5EF4-FFF2-40B4-BE49-F238E27FC236}">
                <a16:creationId xmlns:a16="http://schemas.microsoft.com/office/drawing/2014/main" id="{BAAABF0D-7B5D-42A1-8CB8-375750257E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651F98-4C8B-420E-A02B-4097AC631A48}"/>
              </a:ext>
            </a:extLst>
          </p:cNvPr>
          <p:cNvSpPr>
            <a:spLocks noGrp="1"/>
          </p:cNvSpPr>
          <p:nvPr>
            <p:ph type="sldNum" sz="quarter" idx="12"/>
          </p:nvPr>
        </p:nvSpPr>
        <p:spPr/>
        <p:txBody>
          <a:bodyPr/>
          <a:lstStyle/>
          <a:p>
            <a:fld id="{8C9500AC-1D45-453B-9C9F-AA1C4C547601}" type="slidenum">
              <a:rPr lang="en-US" smtClean="0"/>
              <a:t>‹#›</a:t>
            </a:fld>
            <a:endParaRPr lang="en-US"/>
          </a:p>
        </p:txBody>
      </p:sp>
    </p:spTree>
    <p:extLst>
      <p:ext uri="{BB962C8B-B14F-4D97-AF65-F5344CB8AC3E}">
        <p14:creationId xmlns:p14="http://schemas.microsoft.com/office/powerpoint/2010/main" val="3773531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6D68B-2EAE-4DAC-A650-251D84B91FF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6E285DF-9585-4A5E-B175-61747DB21D0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61930C-6DBE-4C91-A8CB-63D33142D016}"/>
              </a:ext>
            </a:extLst>
          </p:cNvPr>
          <p:cNvSpPr>
            <a:spLocks noGrp="1"/>
          </p:cNvSpPr>
          <p:nvPr>
            <p:ph type="dt" sz="half" idx="10"/>
          </p:nvPr>
        </p:nvSpPr>
        <p:spPr/>
        <p:txBody>
          <a:bodyPr/>
          <a:lstStyle/>
          <a:p>
            <a:fld id="{3CBEE63D-C74D-456D-BE80-ED4B74589826}" type="datetimeFigureOut">
              <a:rPr lang="en-US" smtClean="0"/>
              <a:t>9/27/2024</a:t>
            </a:fld>
            <a:endParaRPr lang="en-US"/>
          </a:p>
        </p:txBody>
      </p:sp>
      <p:sp>
        <p:nvSpPr>
          <p:cNvPr id="5" name="Footer Placeholder 4">
            <a:extLst>
              <a:ext uri="{FF2B5EF4-FFF2-40B4-BE49-F238E27FC236}">
                <a16:creationId xmlns:a16="http://schemas.microsoft.com/office/drawing/2014/main" id="{640A6DE7-D737-4E23-A460-4E1E8E5830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A27C6E-1B87-41AB-9AA2-A92020B1FAD6}"/>
              </a:ext>
            </a:extLst>
          </p:cNvPr>
          <p:cNvSpPr>
            <a:spLocks noGrp="1"/>
          </p:cNvSpPr>
          <p:nvPr>
            <p:ph type="sldNum" sz="quarter" idx="12"/>
          </p:nvPr>
        </p:nvSpPr>
        <p:spPr/>
        <p:txBody>
          <a:bodyPr/>
          <a:lstStyle/>
          <a:p>
            <a:fld id="{8C9500AC-1D45-453B-9C9F-AA1C4C547601}" type="slidenum">
              <a:rPr lang="en-US" smtClean="0"/>
              <a:t>‹#›</a:t>
            </a:fld>
            <a:endParaRPr lang="en-US"/>
          </a:p>
        </p:txBody>
      </p:sp>
    </p:spTree>
    <p:extLst>
      <p:ext uri="{BB962C8B-B14F-4D97-AF65-F5344CB8AC3E}">
        <p14:creationId xmlns:p14="http://schemas.microsoft.com/office/powerpoint/2010/main" val="3280772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4666E7-5B18-4EC0-B344-5D44A5900F5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E30AF51-00CF-4935-9390-3D9B58C4F9D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729F8E-FEBB-415E-94DB-1BA29874B17D}"/>
              </a:ext>
            </a:extLst>
          </p:cNvPr>
          <p:cNvSpPr>
            <a:spLocks noGrp="1"/>
          </p:cNvSpPr>
          <p:nvPr>
            <p:ph type="dt" sz="half" idx="10"/>
          </p:nvPr>
        </p:nvSpPr>
        <p:spPr/>
        <p:txBody>
          <a:bodyPr/>
          <a:lstStyle/>
          <a:p>
            <a:fld id="{3CBEE63D-C74D-456D-BE80-ED4B74589826}" type="datetimeFigureOut">
              <a:rPr lang="en-US" smtClean="0"/>
              <a:t>9/27/2024</a:t>
            </a:fld>
            <a:endParaRPr lang="en-US"/>
          </a:p>
        </p:txBody>
      </p:sp>
      <p:sp>
        <p:nvSpPr>
          <p:cNvPr id="5" name="Footer Placeholder 4">
            <a:extLst>
              <a:ext uri="{FF2B5EF4-FFF2-40B4-BE49-F238E27FC236}">
                <a16:creationId xmlns:a16="http://schemas.microsoft.com/office/drawing/2014/main" id="{73F9DEE6-736B-49C6-BE94-EB9AACA5B8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3A8412-E4F4-4F87-A763-EFBA1EE0E37A}"/>
              </a:ext>
            </a:extLst>
          </p:cNvPr>
          <p:cNvSpPr>
            <a:spLocks noGrp="1"/>
          </p:cNvSpPr>
          <p:nvPr>
            <p:ph type="sldNum" sz="quarter" idx="12"/>
          </p:nvPr>
        </p:nvSpPr>
        <p:spPr/>
        <p:txBody>
          <a:bodyPr/>
          <a:lstStyle/>
          <a:p>
            <a:fld id="{8C9500AC-1D45-453B-9C9F-AA1C4C547601}" type="slidenum">
              <a:rPr lang="en-US" smtClean="0"/>
              <a:t>‹#›</a:t>
            </a:fld>
            <a:endParaRPr lang="en-US"/>
          </a:p>
        </p:txBody>
      </p:sp>
    </p:spTree>
    <p:extLst>
      <p:ext uri="{BB962C8B-B14F-4D97-AF65-F5344CB8AC3E}">
        <p14:creationId xmlns:p14="http://schemas.microsoft.com/office/powerpoint/2010/main" val="2638775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B3366-41D4-4107-BD5B-222EF13C10D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65FDD9-EA34-4D24-A3D8-C77DD97720B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05AB9A-C884-45A8-B92F-EFA0E77C2100}"/>
              </a:ext>
            </a:extLst>
          </p:cNvPr>
          <p:cNvSpPr>
            <a:spLocks noGrp="1"/>
          </p:cNvSpPr>
          <p:nvPr>
            <p:ph type="dt" sz="half" idx="10"/>
          </p:nvPr>
        </p:nvSpPr>
        <p:spPr/>
        <p:txBody>
          <a:bodyPr/>
          <a:lstStyle/>
          <a:p>
            <a:fld id="{3CBEE63D-C74D-456D-BE80-ED4B74589826}" type="datetimeFigureOut">
              <a:rPr lang="en-US" smtClean="0"/>
              <a:t>9/27/2024</a:t>
            </a:fld>
            <a:endParaRPr lang="en-US"/>
          </a:p>
        </p:txBody>
      </p:sp>
      <p:sp>
        <p:nvSpPr>
          <p:cNvPr id="5" name="Footer Placeholder 4">
            <a:extLst>
              <a:ext uri="{FF2B5EF4-FFF2-40B4-BE49-F238E27FC236}">
                <a16:creationId xmlns:a16="http://schemas.microsoft.com/office/drawing/2014/main" id="{32279F85-5CE0-4C53-91ED-827A4F8D4E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158FE1-7162-43E2-AF12-E41E912AA55A}"/>
              </a:ext>
            </a:extLst>
          </p:cNvPr>
          <p:cNvSpPr>
            <a:spLocks noGrp="1"/>
          </p:cNvSpPr>
          <p:nvPr>
            <p:ph type="sldNum" sz="quarter" idx="12"/>
          </p:nvPr>
        </p:nvSpPr>
        <p:spPr/>
        <p:txBody>
          <a:bodyPr/>
          <a:lstStyle/>
          <a:p>
            <a:fld id="{8C9500AC-1D45-453B-9C9F-AA1C4C547601}" type="slidenum">
              <a:rPr lang="en-US" smtClean="0"/>
              <a:t>‹#›</a:t>
            </a:fld>
            <a:endParaRPr lang="en-US"/>
          </a:p>
        </p:txBody>
      </p:sp>
    </p:spTree>
    <p:extLst>
      <p:ext uri="{BB962C8B-B14F-4D97-AF65-F5344CB8AC3E}">
        <p14:creationId xmlns:p14="http://schemas.microsoft.com/office/powerpoint/2010/main" val="3877050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49CAE-50C5-4603-AC8C-F7F651AB909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8D40170-6ED2-4B4E-A6F1-5F5A98ED40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4878599-158E-4FE8-BF51-08135FBF861D}"/>
              </a:ext>
            </a:extLst>
          </p:cNvPr>
          <p:cNvSpPr>
            <a:spLocks noGrp="1"/>
          </p:cNvSpPr>
          <p:nvPr>
            <p:ph type="dt" sz="half" idx="10"/>
          </p:nvPr>
        </p:nvSpPr>
        <p:spPr/>
        <p:txBody>
          <a:bodyPr/>
          <a:lstStyle/>
          <a:p>
            <a:fld id="{3CBEE63D-C74D-456D-BE80-ED4B74589826}" type="datetimeFigureOut">
              <a:rPr lang="en-US" smtClean="0"/>
              <a:t>9/27/2024</a:t>
            </a:fld>
            <a:endParaRPr lang="en-US"/>
          </a:p>
        </p:txBody>
      </p:sp>
      <p:sp>
        <p:nvSpPr>
          <p:cNvPr id="5" name="Footer Placeholder 4">
            <a:extLst>
              <a:ext uri="{FF2B5EF4-FFF2-40B4-BE49-F238E27FC236}">
                <a16:creationId xmlns:a16="http://schemas.microsoft.com/office/drawing/2014/main" id="{DCCF4058-8C9B-4C05-96DA-1F8FD2520B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AA9558-7D07-4EBB-851E-BCFF34C754CA}"/>
              </a:ext>
            </a:extLst>
          </p:cNvPr>
          <p:cNvSpPr>
            <a:spLocks noGrp="1"/>
          </p:cNvSpPr>
          <p:nvPr>
            <p:ph type="sldNum" sz="quarter" idx="12"/>
          </p:nvPr>
        </p:nvSpPr>
        <p:spPr/>
        <p:txBody>
          <a:bodyPr/>
          <a:lstStyle/>
          <a:p>
            <a:fld id="{8C9500AC-1D45-453B-9C9F-AA1C4C547601}" type="slidenum">
              <a:rPr lang="en-US" smtClean="0"/>
              <a:t>‹#›</a:t>
            </a:fld>
            <a:endParaRPr lang="en-US"/>
          </a:p>
        </p:txBody>
      </p:sp>
    </p:spTree>
    <p:extLst>
      <p:ext uri="{BB962C8B-B14F-4D97-AF65-F5344CB8AC3E}">
        <p14:creationId xmlns:p14="http://schemas.microsoft.com/office/powerpoint/2010/main" val="1982808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47810-E44E-4590-81C9-B7C2D89A35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E15C66-1778-4906-92DC-23A0E381AD6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EDB3C9F-3701-4679-AAA4-26B3BC920F8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628BB32-C7B8-401F-9510-CCE618CFCD14}"/>
              </a:ext>
            </a:extLst>
          </p:cNvPr>
          <p:cNvSpPr>
            <a:spLocks noGrp="1"/>
          </p:cNvSpPr>
          <p:nvPr>
            <p:ph type="dt" sz="half" idx="10"/>
          </p:nvPr>
        </p:nvSpPr>
        <p:spPr/>
        <p:txBody>
          <a:bodyPr/>
          <a:lstStyle/>
          <a:p>
            <a:fld id="{3CBEE63D-C74D-456D-BE80-ED4B74589826}" type="datetimeFigureOut">
              <a:rPr lang="en-US" smtClean="0"/>
              <a:t>9/27/2024</a:t>
            </a:fld>
            <a:endParaRPr lang="en-US"/>
          </a:p>
        </p:txBody>
      </p:sp>
      <p:sp>
        <p:nvSpPr>
          <p:cNvPr id="6" name="Footer Placeholder 5">
            <a:extLst>
              <a:ext uri="{FF2B5EF4-FFF2-40B4-BE49-F238E27FC236}">
                <a16:creationId xmlns:a16="http://schemas.microsoft.com/office/drawing/2014/main" id="{0A7CB9AF-EE18-4954-989D-4C7F7CA305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5713F6-B7AD-42D3-BDC1-C4377275A6DA}"/>
              </a:ext>
            </a:extLst>
          </p:cNvPr>
          <p:cNvSpPr>
            <a:spLocks noGrp="1"/>
          </p:cNvSpPr>
          <p:nvPr>
            <p:ph type="sldNum" sz="quarter" idx="12"/>
          </p:nvPr>
        </p:nvSpPr>
        <p:spPr/>
        <p:txBody>
          <a:bodyPr/>
          <a:lstStyle/>
          <a:p>
            <a:fld id="{8C9500AC-1D45-453B-9C9F-AA1C4C547601}" type="slidenum">
              <a:rPr lang="en-US" smtClean="0"/>
              <a:t>‹#›</a:t>
            </a:fld>
            <a:endParaRPr lang="en-US"/>
          </a:p>
        </p:txBody>
      </p:sp>
    </p:spTree>
    <p:extLst>
      <p:ext uri="{BB962C8B-B14F-4D97-AF65-F5344CB8AC3E}">
        <p14:creationId xmlns:p14="http://schemas.microsoft.com/office/powerpoint/2010/main" val="3657797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5FF80-B6FA-46D4-86ED-A206A0E3850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38340FA-11CB-48A6-A8C3-8C1573762C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C1289F7-9701-4FAD-B10A-DBC1C76B1DE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DC1240A-AFBF-4702-95EE-37FEF3B800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8AD91AD-4CDF-469A-8C2D-02CE8D38EFD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4EBAF2-46C6-45A1-B860-C7984360E7CC}"/>
              </a:ext>
            </a:extLst>
          </p:cNvPr>
          <p:cNvSpPr>
            <a:spLocks noGrp="1"/>
          </p:cNvSpPr>
          <p:nvPr>
            <p:ph type="dt" sz="half" idx="10"/>
          </p:nvPr>
        </p:nvSpPr>
        <p:spPr/>
        <p:txBody>
          <a:bodyPr/>
          <a:lstStyle/>
          <a:p>
            <a:fld id="{3CBEE63D-C74D-456D-BE80-ED4B74589826}" type="datetimeFigureOut">
              <a:rPr lang="en-US" smtClean="0"/>
              <a:t>9/27/2024</a:t>
            </a:fld>
            <a:endParaRPr lang="en-US"/>
          </a:p>
        </p:txBody>
      </p:sp>
      <p:sp>
        <p:nvSpPr>
          <p:cNvPr id="8" name="Footer Placeholder 7">
            <a:extLst>
              <a:ext uri="{FF2B5EF4-FFF2-40B4-BE49-F238E27FC236}">
                <a16:creationId xmlns:a16="http://schemas.microsoft.com/office/drawing/2014/main" id="{CBB3692D-BC1E-408A-817F-F9FB58C52F4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D94BED8-019A-4BA1-9455-750591F2DFE4}"/>
              </a:ext>
            </a:extLst>
          </p:cNvPr>
          <p:cNvSpPr>
            <a:spLocks noGrp="1"/>
          </p:cNvSpPr>
          <p:nvPr>
            <p:ph type="sldNum" sz="quarter" idx="12"/>
          </p:nvPr>
        </p:nvSpPr>
        <p:spPr/>
        <p:txBody>
          <a:bodyPr/>
          <a:lstStyle/>
          <a:p>
            <a:fld id="{8C9500AC-1D45-453B-9C9F-AA1C4C547601}" type="slidenum">
              <a:rPr lang="en-US" smtClean="0"/>
              <a:t>‹#›</a:t>
            </a:fld>
            <a:endParaRPr lang="en-US"/>
          </a:p>
        </p:txBody>
      </p:sp>
    </p:spTree>
    <p:extLst>
      <p:ext uri="{BB962C8B-B14F-4D97-AF65-F5344CB8AC3E}">
        <p14:creationId xmlns:p14="http://schemas.microsoft.com/office/powerpoint/2010/main" val="2951971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80360-2523-4F42-9D87-B316DFC8F7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58A72A5-69C6-4B51-9FA5-A6DACE0DD506}"/>
              </a:ext>
            </a:extLst>
          </p:cNvPr>
          <p:cNvSpPr>
            <a:spLocks noGrp="1"/>
          </p:cNvSpPr>
          <p:nvPr>
            <p:ph type="dt" sz="half" idx="10"/>
          </p:nvPr>
        </p:nvSpPr>
        <p:spPr/>
        <p:txBody>
          <a:bodyPr/>
          <a:lstStyle/>
          <a:p>
            <a:fld id="{3CBEE63D-C74D-456D-BE80-ED4B74589826}" type="datetimeFigureOut">
              <a:rPr lang="en-US" smtClean="0"/>
              <a:t>9/27/2024</a:t>
            </a:fld>
            <a:endParaRPr lang="en-US"/>
          </a:p>
        </p:txBody>
      </p:sp>
      <p:sp>
        <p:nvSpPr>
          <p:cNvPr id="4" name="Footer Placeholder 3">
            <a:extLst>
              <a:ext uri="{FF2B5EF4-FFF2-40B4-BE49-F238E27FC236}">
                <a16:creationId xmlns:a16="http://schemas.microsoft.com/office/drawing/2014/main" id="{3B7D13BB-1F1E-45EE-A0EB-20288DB89C0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AB9032B-F3DE-4B6A-9AF7-1457C90D46DE}"/>
              </a:ext>
            </a:extLst>
          </p:cNvPr>
          <p:cNvSpPr>
            <a:spLocks noGrp="1"/>
          </p:cNvSpPr>
          <p:nvPr>
            <p:ph type="sldNum" sz="quarter" idx="12"/>
          </p:nvPr>
        </p:nvSpPr>
        <p:spPr/>
        <p:txBody>
          <a:bodyPr/>
          <a:lstStyle/>
          <a:p>
            <a:fld id="{8C9500AC-1D45-453B-9C9F-AA1C4C547601}" type="slidenum">
              <a:rPr lang="en-US" smtClean="0"/>
              <a:t>‹#›</a:t>
            </a:fld>
            <a:endParaRPr lang="en-US"/>
          </a:p>
        </p:txBody>
      </p:sp>
    </p:spTree>
    <p:extLst>
      <p:ext uri="{BB962C8B-B14F-4D97-AF65-F5344CB8AC3E}">
        <p14:creationId xmlns:p14="http://schemas.microsoft.com/office/powerpoint/2010/main" val="2611830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EF1CAE-E35E-41F3-A2B7-FF9B86DD121B}"/>
              </a:ext>
            </a:extLst>
          </p:cNvPr>
          <p:cNvSpPr>
            <a:spLocks noGrp="1"/>
          </p:cNvSpPr>
          <p:nvPr>
            <p:ph type="dt" sz="half" idx="10"/>
          </p:nvPr>
        </p:nvSpPr>
        <p:spPr/>
        <p:txBody>
          <a:bodyPr/>
          <a:lstStyle/>
          <a:p>
            <a:fld id="{3CBEE63D-C74D-456D-BE80-ED4B74589826}" type="datetimeFigureOut">
              <a:rPr lang="en-US" smtClean="0"/>
              <a:t>9/27/2024</a:t>
            </a:fld>
            <a:endParaRPr lang="en-US"/>
          </a:p>
        </p:txBody>
      </p:sp>
      <p:sp>
        <p:nvSpPr>
          <p:cNvPr id="3" name="Footer Placeholder 2">
            <a:extLst>
              <a:ext uri="{FF2B5EF4-FFF2-40B4-BE49-F238E27FC236}">
                <a16:creationId xmlns:a16="http://schemas.microsoft.com/office/drawing/2014/main" id="{A1B06A17-B90C-4655-AF08-1A3B990206D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D6A2F61-A960-407E-8DBA-902F24B8A5AE}"/>
              </a:ext>
            </a:extLst>
          </p:cNvPr>
          <p:cNvSpPr>
            <a:spLocks noGrp="1"/>
          </p:cNvSpPr>
          <p:nvPr>
            <p:ph type="sldNum" sz="quarter" idx="12"/>
          </p:nvPr>
        </p:nvSpPr>
        <p:spPr/>
        <p:txBody>
          <a:bodyPr/>
          <a:lstStyle/>
          <a:p>
            <a:fld id="{8C9500AC-1D45-453B-9C9F-AA1C4C547601}" type="slidenum">
              <a:rPr lang="en-US" smtClean="0"/>
              <a:t>‹#›</a:t>
            </a:fld>
            <a:endParaRPr lang="en-US"/>
          </a:p>
        </p:txBody>
      </p:sp>
    </p:spTree>
    <p:extLst>
      <p:ext uri="{BB962C8B-B14F-4D97-AF65-F5344CB8AC3E}">
        <p14:creationId xmlns:p14="http://schemas.microsoft.com/office/powerpoint/2010/main" val="1246145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769DB-7850-45A4-B7D0-50095D8A15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A7E573-843E-4359-9916-FB47236CA0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1FA0AA5-C618-4ABF-AF93-8B03AF8021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19CAF41-087B-4BAD-95CC-97CC08CD6826}"/>
              </a:ext>
            </a:extLst>
          </p:cNvPr>
          <p:cNvSpPr>
            <a:spLocks noGrp="1"/>
          </p:cNvSpPr>
          <p:nvPr>
            <p:ph type="dt" sz="half" idx="10"/>
          </p:nvPr>
        </p:nvSpPr>
        <p:spPr/>
        <p:txBody>
          <a:bodyPr/>
          <a:lstStyle/>
          <a:p>
            <a:fld id="{3CBEE63D-C74D-456D-BE80-ED4B74589826}" type="datetimeFigureOut">
              <a:rPr lang="en-US" smtClean="0"/>
              <a:t>9/27/2024</a:t>
            </a:fld>
            <a:endParaRPr lang="en-US"/>
          </a:p>
        </p:txBody>
      </p:sp>
      <p:sp>
        <p:nvSpPr>
          <p:cNvPr id="6" name="Footer Placeholder 5">
            <a:extLst>
              <a:ext uri="{FF2B5EF4-FFF2-40B4-BE49-F238E27FC236}">
                <a16:creationId xmlns:a16="http://schemas.microsoft.com/office/drawing/2014/main" id="{7DCB6DBB-8DDE-4FEE-A37A-9275CB841E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008482-0C5A-4E41-9600-6682C50899A5}"/>
              </a:ext>
            </a:extLst>
          </p:cNvPr>
          <p:cNvSpPr>
            <a:spLocks noGrp="1"/>
          </p:cNvSpPr>
          <p:nvPr>
            <p:ph type="sldNum" sz="quarter" idx="12"/>
          </p:nvPr>
        </p:nvSpPr>
        <p:spPr/>
        <p:txBody>
          <a:bodyPr/>
          <a:lstStyle/>
          <a:p>
            <a:fld id="{8C9500AC-1D45-453B-9C9F-AA1C4C547601}" type="slidenum">
              <a:rPr lang="en-US" smtClean="0"/>
              <a:t>‹#›</a:t>
            </a:fld>
            <a:endParaRPr lang="en-US"/>
          </a:p>
        </p:txBody>
      </p:sp>
    </p:spTree>
    <p:extLst>
      <p:ext uri="{BB962C8B-B14F-4D97-AF65-F5344CB8AC3E}">
        <p14:creationId xmlns:p14="http://schemas.microsoft.com/office/powerpoint/2010/main" val="4169027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63EA4-A330-4BC8-93DB-6689C95305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C2C66FF-4872-4DF8-9EFC-0188B46745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06C6B96-4CB8-4FE6-A223-AAC8B37395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006820F-3E0A-459F-9603-596D705BB599}"/>
              </a:ext>
            </a:extLst>
          </p:cNvPr>
          <p:cNvSpPr>
            <a:spLocks noGrp="1"/>
          </p:cNvSpPr>
          <p:nvPr>
            <p:ph type="dt" sz="half" idx="10"/>
          </p:nvPr>
        </p:nvSpPr>
        <p:spPr/>
        <p:txBody>
          <a:bodyPr/>
          <a:lstStyle/>
          <a:p>
            <a:fld id="{3CBEE63D-C74D-456D-BE80-ED4B74589826}" type="datetimeFigureOut">
              <a:rPr lang="en-US" smtClean="0"/>
              <a:t>9/27/2024</a:t>
            </a:fld>
            <a:endParaRPr lang="en-US"/>
          </a:p>
        </p:txBody>
      </p:sp>
      <p:sp>
        <p:nvSpPr>
          <p:cNvPr id="6" name="Footer Placeholder 5">
            <a:extLst>
              <a:ext uri="{FF2B5EF4-FFF2-40B4-BE49-F238E27FC236}">
                <a16:creationId xmlns:a16="http://schemas.microsoft.com/office/drawing/2014/main" id="{9D97CD9F-B7BC-47E3-B301-B892F22E71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F91920-26F4-47C6-8FC7-27115E16D5B8}"/>
              </a:ext>
            </a:extLst>
          </p:cNvPr>
          <p:cNvSpPr>
            <a:spLocks noGrp="1"/>
          </p:cNvSpPr>
          <p:nvPr>
            <p:ph type="sldNum" sz="quarter" idx="12"/>
          </p:nvPr>
        </p:nvSpPr>
        <p:spPr/>
        <p:txBody>
          <a:bodyPr/>
          <a:lstStyle/>
          <a:p>
            <a:fld id="{8C9500AC-1D45-453B-9C9F-AA1C4C547601}" type="slidenum">
              <a:rPr lang="en-US" smtClean="0"/>
              <a:t>‹#›</a:t>
            </a:fld>
            <a:endParaRPr lang="en-US"/>
          </a:p>
        </p:txBody>
      </p:sp>
    </p:spTree>
    <p:extLst>
      <p:ext uri="{BB962C8B-B14F-4D97-AF65-F5344CB8AC3E}">
        <p14:creationId xmlns:p14="http://schemas.microsoft.com/office/powerpoint/2010/main" val="3408773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f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0000"/>
            <a:lum/>
          </a:blip>
          <a:srcRect/>
          <a:stretch>
            <a:fillRect t="-39000" b="-39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B19456-8274-41C0-8EEA-3C29885E74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4BC23B3-26E2-48C9-BF06-E93122176C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60F5A9-03E5-4B98-B2E1-2ED006C5E9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BEE63D-C74D-456D-BE80-ED4B74589826}" type="datetimeFigureOut">
              <a:rPr lang="en-US" smtClean="0"/>
              <a:t>9/27/2024</a:t>
            </a:fld>
            <a:endParaRPr lang="en-US"/>
          </a:p>
        </p:txBody>
      </p:sp>
      <p:sp>
        <p:nvSpPr>
          <p:cNvPr id="5" name="Footer Placeholder 4">
            <a:extLst>
              <a:ext uri="{FF2B5EF4-FFF2-40B4-BE49-F238E27FC236}">
                <a16:creationId xmlns:a16="http://schemas.microsoft.com/office/drawing/2014/main" id="{4BD3B8DE-B894-48FA-A035-62E71844E8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7BDFCE9-2331-43EA-B6C8-F2524B1962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9500AC-1D45-453B-9C9F-AA1C4C547601}" type="slidenum">
              <a:rPr lang="en-US" smtClean="0"/>
              <a:t>‹#›</a:t>
            </a:fld>
            <a:endParaRPr lang="en-US"/>
          </a:p>
        </p:txBody>
      </p:sp>
    </p:spTree>
    <p:extLst>
      <p:ext uri="{BB962C8B-B14F-4D97-AF65-F5344CB8AC3E}">
        <p14:creationId xmlns:p14="http://schemas.microsoft.com/office/powerpoint/2010/main" val="22132629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BF3D4-ED78-4FAB-BE69-3DE66CEAF9BA}"/>
              </a:ext>
            </a:extLst>
          </p:cNvPr>
          <p:cNvSpPr>
            <a:spLocks noGrp="1"/>
          </p:cNvSpPr>
          <p:nvPr>
            <p:ph type="ctrTitle"/>
          </p:nvPr>
        </p:nvSpPr>
        <p:spPr/>
        <p:txBody>
          <a:bodyPr/>
          <a:lstStyle/>
          <a:p>
            <a:r>
              <a:rPr lang="en-US" dirty="0"/>
              <a:t>Farmers and the Populist Movement</a:t>
            </a:r>
          </a:p>
        </p:txBody>
      </p:sp>
      <p:sp>
        <p:nvSpPr>
          <p:cNvPr id="3" name="Subtitle 2">
            <a:extLst>
              <a:ext uri="{FF2B5EF4-FFF2-40B4-BE49-F238E27FC236}">
                <a16:creationId xmlns:a16="http://schemas.microsoft.com/office/drawing/2014/main" id="{08D0BE0E-FDD4-47F2-B503-A2C52F5346A0}"/>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86241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B2340-ED19-4B1E-ACBB-4BE07AA6D9EF}"/>
              </a:ext>
            </a:extLst>
          </p:cNvPr>
          <p:cNvSpPr>
            <a:spLocks noGrp="1"/>
          </p:cNvSpPr>
          <p:nvPr>
            <p:ph type="title"/>
          </p:nvPr>
        </p:nvSpPr>
        <p:spPr/>
        <p:txBody>
          <a:bodyPr/>
          <a:lstStyle/>
          <a:p>
            <a:r>
              <a:rPr lang="en-US" dirty="0"/>
              <a:t>Silver or Gold?</a:t>
            </a:r>
          </a:p>
        </p:txBody>
      </p:sp>
      <p:sp>
        <p:nvSpPr>
          <p:cNvPr id="3" name="Content Placeholder 2">
            <a:extLst>
              <a:ext uri="{FF2B5EF4-FFF2-40B4-BE49-F238E27FC236}">
                <a16:creationId xmlns:a16="http://schemas.microsoft.com/office/drawing/2014/main" id="{DA8897B2-808D-4CAB-8CF1-CBFDAD92FBE6}"/>
              </a:ext>
            </a:extLst>
          </p:cNvPr>
          <p:cNvSpPr>
            <a:spLocks noGrp="1"/>
          </p:cNvSpPr>
          <p:nvPr>
            <p:ph idx="1"/>
          </p:nvPr>
        </p:nvSpPr>
        <p:spPr/>
        <p:txBody>
          <a:bodyPr/>
          <a:lstStyle/>
          <a:p>
            <a:r>
              <a:rPr lang="en-US" dirty="0"/>
              <a:t>So…which metal would be the basis for the U.S. economy?</a:t>
            </a:r>
          </a:p>
          <a:p>
            <a:r>
              <a:rPr lang="en-US" dirty="0"/>
              <a:t>The idea of bimetallism grew and it was opposed by “gold bugs”</a:t>
            </a:r>
          </a:p>
          <a:p>
            <a:r>
              <a:rPr lang="en-US" dirty="0"/>
              <a:t>Ugh…it gets a bit complicated here.  Basically if you accept bimetallism you have more, but cheaper dollars</a:t>
            </a:r>
          </a:p>
          <a:p>
            <a:r>
              <a:rPr lang="en-US" dirty="0"/>
              <a:t>If you support the gold standards you have less, but more expensive and stable dollars.</a:t>
            </a:r>
          </a:p>
        </p:txBody>
      </p:sp>
    </p:spTree>
    <p:extLst>
      <p:ext uri="{BB962C8B-B14F-4D97-AF65-F5344CB8AC3E}">
        <p14:creationId xmlns:p14="http://schemas.microsoft.com/office/powerpoint/2010/main" val="3651821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DD211-7C53-47F8-9E7E-EFE7C7B94B4E}"/>
              </a:ext>
            </a:extLst>
          </p:cNvPr>
          <p:cNvSpPr>
            <a:spLocks noGrp="1"/>
          </p:cNvSpPr>
          <p:nvPr>
            <p:ph type="title"/>
          </p:nvPr>
        </p:nvSpPr>
        <p:spPr/>
        <p:txBody>
          <a:bodyPr/>
          <a:lstStyle/>
          <a:p>
            <a:r>
              <a:rPr lang="en-US" dirty="0"/>
              <a:t>William Jennings Bryan</a:t>
            </a:r>
          </a:p>
        </p:txBody>
      </p:sp>
      <p:sp>
        <p:nvSpPr>
          <p:cNvPr id="3" name="Content Placeholder 2">
            <a:extLst>
              <a:ext uri="{FF2B5EF4-FFF2-40B4-BE49-F238E27FC236}">
                <a16:creationId xmlns:a16="http://schemas.microsoft.com/office/drawing/2014/main" id="{9F7BE3D0-D665-41D9-94B0-4F9DC30F7732}"/>
              </a:ext>
            </a:extLst>
          </p:cNvPr>
          <p:cNvSpPr>
            <a:spLocks noGrp="1"/>
          </p:cNvSpPr>
          <p:nvPr>
            <p:ph idx="1"/>
          </p:nvPr>
        </p:nvSpPr>
        <p:spPr>
          <a:xfrm>
            <a:off x="677562" y="1788554"/>
            <a:ext cx="10515600" cy="4351338"/>
          </a:xfrm>
        </p:spPr>
        <p:txBody>
          <a:bodyPr/>
          <a:lstStyle/>
          <a:p>
            <a:r>
              <a:rPr lang="en-US" dirty="0"/>
              <a:t>In the election of 1896 the Republicans put William McKinley in front of the Republican Party and backed the gold standard.</a:t>
            </a:r>
          </a:p>
          <a:p>
            <a:r>
              <a:rPr lang="en-US" dirty="0"/>
              <a:t>William Jennings Bryan (a populist, sort of) became the candidate of the Democratic Party.</a:t>
            </a:r>
          </a:p>
          <a:p>
            <a:r>
              <a:rPr lang="en-US" dirty="0"/>
              <a:t>Williams Jennings Bryan gave a very impassioned speech known as the “Cross of Gold” speech.  I assume you will need to know what this is so here to read it for you is Santos.  Please give a big round of applause for Santos while he reads passionately the Cross of Gold speech.</a:t>
            </a:r>
          </a:p>
        </p:txBody>
      </p:sp>
    </p:spTree>
    <p:extLst>
      <p:ext uri="{BB962C8B-B14F-4D97-AF65-F5344CB8AC3E}">
        <p14:creationId xmlns:p14="http://schemas.microsoft.com/office/powerpoint/2010/main" val="2193408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E3AE5-B66F-4AC1-8715-204DFE1D83F9}"/>
              </a:ext>
            </a:extLst>
          </p:cNvPr>
          <p:cNvSpPr>
            <a:spLocks noGrp="1"/>
          </p:cNvSpPr>
          <p:nvPr>
            <p:ph type="title"/>
          </p:nvPr>
        </p:nvSpPr>
        <p:spPr/>
        <p:txBody>
          <a:bodyPr/>
          <a:lstStyle/>
          <a:p>
            <a:r>
              <a:rPr lang="en-US" dirty="0"/>
              <a:t>Thanks, Santos</a:t>
            </a:r>
          </a:p>
        </p:txBody>
      </p:sp>
      <p:sp>
        <p:nvSpPr>
          <p:cNvPr id="3" name="Content Placeholder 2">
            <a:extLst>
              <a:ext uri="{FF2B5EF4-FFF2-40B4-BE49-F238E27FC236}">
                <a16:creationId xmlns:a16="http://schemas.microsoft.com/office/drawing/2014/main" id="{52ABD7C9-239A-4728-8BC7-9EE2866DFE8F}"/>
              </a:ext>
            </a:extLst>
          </p:cNvPr>
          <p:cNvSpPr>
            <a:spLocks noGrp="1"/>
          </p:cNvSpPr>
          <p:nvPr>
            <p:ph idx="1"/>
          </p:nvPr>
        </p:nvSpPr>
        <p:spPr/>
        <p:txBody>
          <a:bodyPr/>
          <a:lstStyle/>
          <a:p>
            <a:r>
              <a:rPr lang="en-US" dirty="0"/>
              <a:t>Anyways, since Bryan was running as a democrat, but was really a populist, the democrats that were ALSO in favor of bimetallism nominated their own candidate.  So basically you have two candidates running for the same thing against one Republican that wasn’t.</a:t>
            </a:r>
          </a:p>
          <a:p>
            <a:r>
              <a:rPr lang="en-US" dirty="0"/>
              <a:t>So McKinley won and the populist part collapsed.  Nevertheless the populists got pretty much everything they wanted, you got the most boring power point lecture of all time, and Frank L. Baum wrote the Wizard of Oz as a pretty strong allegory for the Populist movement.  So </a:t>
            </a:r>
            <a:r>
              <a:rPr lang="en-US"/>
              <a:t>let’s watch it now.</a:t>
            </a:r>
          </a:p>
        </p:txBody>
      </p:sp>
    </p:spTree>
    <p:extLst>
      <p:ext uri="{BB962C8B-B14F-4D97-AF65-F5344CB8AC3E}">
        <p14:creationId xmlns:p14="http://schemas.microsoft.com/office/powerpoint/2010/main" val="3666850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BED5B-FD7F-42BE-9C96-E808A5B26554}"/>
              </a:ext>
            </a:extLst>
          </p:cNvPr>
          <p:cNvSpPr>
            <a:spLocks noGrp="1"/>
          </p:cNvSpPr>
          <p:nvPr>
            <p:ph type="title"/>
          </p:nvPr>
        </p:nvSpPr>
        <p:spPr/>
        <p:txBody>
          <a:bodyPr/>
          <a:lstStyle/>
          <a:p>
            <a:r>
              <a:rPr lang="en-US" dirty="0"/>
              <a:t>Farmers Unite to Address Common Problems</a:t>
            </a:r>
          </a:p>
        </p:txBody>
      </p:sp>
      <p:sp>
        <p:nvSpPr>
          <p:cNvPr id="3" name="Content Placeholder 2">
            <a:extLst>
              <a:ext uri="{FF2B5EF4-FFF2-40B4-BE49-F238E27FC236}">
                <a16:creationId xmlns:a16="http://schemas.microsoft.com/office/drawing/2014/main" id="{7C16444C-9F12-4B96-9844-180DB18C9DF9}"/>
              </a:ext>
            </a:extLst>
          </p:cNvPr>
          <p:cNvSpPr>
            <a:spLocks noGrp="1"/>
          </p:cNvSpPr>
          <p:nvPr>
            <p:ph idx="1"/>
          </p:nvPr>
        </p:nvSpPr>
        <p:spPr/>
        <p:txBody>
          <a:bodyPr/>
          <a:lstStyle/>
          <a:p>
            <a:r>
              <a:rPr lang="en-US" dirty="0"/>
              <a:t>Following 1860 farmers are poor for a variety of reasons:</a:t>
            </a:r>
          </a:p>
          <a:p>
            <a:r>
              <a:rPr lang="en-US" dirty="0"/>
              <a:t>The railroads over charge them</a:t>
            </a:r>
          </a:p>
          <a:p>
            <a:r>
              <a:rPr lang="en-US" dirty="0"/>
              <a:t>The money they have in their possession is increasingly worthless</a:t>
            </a:r>
          </a:p>
          <a:p>
            <a:r>
              <a:rPr lang="en-US" dirty="0"/>
              <a:t>In order to buy more land they need to borrow more money</a:t>
            </a:r>
          </a:p>
          <a:p>
            <a:r>
              <a:rPr lang="en-US" dirty="0"/>
              <a:t>The money that they borrow continues to gain value, while their crops continue to lose value do to over production.</a:t>
            </a:r>
          </a:p>
          <a:p>
            <a:r>
              <a:rPr lang="en-US" dirty="0"/>
              <a:t>Basically it sucked to be a farmer in the late 1800’s</a:t>
            </a:r>
          </a:p>
        </p:txBody>
      </p:sp>
    </p:spTree>
    <p:extLst>
      <p:ext uri="{BB962C8B-B14F-4D97-AF65-F5344CB8AC3E}">
        <p14:creationId xmlns:p14="http://schemas.microsoft.com/office/powerpoint/2010/main" val="355412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27ECA-269C-4F99-9133-D99FCE101B8C}"/>
              </a:ext>
            </a:extLst>
          </p:cNvPr>
          <p:cNvSpPr>
            <a:spLocks noGrp="1"/>
          </p:cNvSpPr>
          <p:nvPr>
            <p:ph type="title"/>
          </p:nvPr>
        </p:nvSpPr>
        <p:spPr/>
        <p:txBody>
          <a:bodyPr>
            <a:normAutofit fontScale="90000"/>
          </a:bodyPr>
          <a:lstStyle/>
          <a:p>
            <a:r>
              <a:rPr lang="en-US" dirty="0"/>
              <a:t>So…To combat the money problems of the farmers the government made the following attempts:</a:t>
            </a:r>
          </a:p>
        </p:txBody>
      </p:sp>
      <p:sp>
        <p:nvSpPr>
          <p:cNvPr id="3" name="Content Placeholder 2">
            <a:extLst>
              <a:ext uri="{FF2B5EF4-FFF2-40B4-BE49-F238E27FC236}">
                <a16:creationId xmlns:a16="http://schemas.microsoft.com/office/drawing/2014/main" id="{63287569-0916-4518-A635-5D72D0F1B5E8}"/>
              </a:ext>
            </a:extLst>
          </p:cNvPr>
          <p:cNvSpPr>
            <a:spLocks noGrp="1"/>
          </p:cNvSpPr>
          <p:nvPr>
            <p:ph idx="1"/>
          </p:nvPr>
        </p:nvSpPr>
        <p:spPr/>
        <p:txBody>
          <a:bodyPr/>
          <a:lstStyle/>
          <a:p>
            <a:r>
              <a:rPr lang="en-US" dirty="0"/>
              <a:t>Passed the Bland-Allison Act of 1887</a:t>
            </a:r>
          </a:p>
          <a:p>
            <a:r>
              <a:rPr lang="en-US" dirty="0"/>
              <a:t>The Sherman Silver Purchase Act of 1890</a:t>
            </a:r>
          </a:p>
          <a:p>
            <a:r>
              <a:rPr lang="en-US" dirty="0"/>
              <a:t>Published special paper notes that could be exchanged for either gold or silver in effect increasing inflation (which was good for farmers)</a:t>
            </a:r>
          </a:p>
          <a:p>
            <a:pPr marL="0" indent="0">
              <a:buNone/>
            </a:pPr>
            <a:endParaRPr lang="en-US" dirty="0"/>
          </a:p>
          <a:p>
            <a:endParaRPr lang="en-US" dirty="0"/>
          </a:p>
        </p:txBody>
      </p:sp>
    </p:spTree>
    <p:extLst>
      <p:ext uri="{BB962C8B-B14F-4D97-AF65-F5344CB8AC3E}">
        <p14:creationId xmlns:p14="http://schemas.microsoft.com/office/powerpoint/2010/main" val="2952069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8CEC9-1EB3-4E1A-AC82-EF2F1CA9D0F1}"/>
              </a:ext>
            </a:extLst>
          </p:cNvPr>
          <p:cNvSpPr>
            <a:spLocks noGrp="1"/>
          </p:cNvSpPr>
          <p:nvPr>
            <p:ph type="title"/>
          </p:nvPr>
        </p:nvSpPr>
        <p:spPr/>
        <p:txBody>
          <a:bodyPr/>
          <a:lstStyle/>
          <a:p>
            <a:r>
              <a:rPr lang="en-US" dirty="0"/>
              <a:t>Problems with the Railroads</a:t>
            </a:r>
          </a:p>
        </p:txBody>
      </p:sp>
      <p:sp>
        <p:nvSpPr>
          <p:cNvPr id="3" name="Content Placeholder 2">
            <a:extLst>
              <a:ext uri="{FF2B5EF4-FFF2-40B4-BE49-F238E27FC236}">
                <a16:creationId xmlns:a16="http://schemas.microsoft.com/office/drawing/2014/main" id="{E3F93B9A-0797-49DE-A1ED-500EB4B93802}"/>
              </a:ext>
            </a:extLst>
          </p:cNvPr>
          <p:cNvSpPr>
            <a:spLocks noGrp="1"/>
          </p:cNvSpPr>
          <p:nvPr>
            <p:ph idx="1"/>
          </p:nvPr>
        </p:nvSpPr>
        <p:spPr/>
        <p:txBody>
          <a:bodyPr/>
          <a:lstStyle/>
          <a:p>
            <a:r>
              <a:rPr lang="en-US" dirty="0"/>
              <a:t>Railroads were a monopoly in most areas</a:t>
            </a:r>
          </a:p>
          <a:p>
            <a:r>
              <a:rPr lang="en-US" dirty="0"/>
              <a:t>Lack of competition lead to high prices</a:t>
            </a:r>
          </a:p>
          <a:p>
            <a:r>
              <a:rPr lang="en-US" dirty="0"/>
              <a:t>Secret deals were made between the railroads and the grain brokers (the salesman that actually sold the grain, not the farmers) so that the railroads could control the price of grain storage.</a:t>
            </a:r>
          </a:p>
          <a:p>
            <a:r>
              <a:rPr lang="en-US" dirty="0"/>
              <a:t>Farmers were often cash poor so they used credit to buy seeds and supplies.  This was usually more than the cash price for the same goods.  They would not need to do this if the railroads were to charge reasonable rates.</a:t>
            </a:r>
          </a:p>
        </p:txBody>
      </p:sp>
    </p:spTree>
    <p:extLst>
      <p:ext uri="{BB962C8B-B14F-4D97-AF65-F5344CB8AC3E}">
        <p14:creationId xmlns:p14="http://schemas.microsoft.com/office/powerpoint/2010/main" val="1520899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B331A-AD0B-4BA6-95BC-B82AC4783DCB}"/>
              </a:ext>
            </a:extLst>
          </p:cNvPr>
          <p:cNvSpPr>
            <a:spLocks noGrp="1"/>
          </p:cNvSpPr>
          <p:nvPr>
            <p:ph type="title"/>
          </p:nvPr>
        </p:nvSpPr>
        <p:spPr/>
        <p:txBody>
          <a:bodyPr/>
          <a:lstStyle/>
          <a:p>
            <a:r>
              <a:rPr lang="en-US" dirty="0"/>
              <a:t>The Farmers’ Alliances</a:t>
            </a:r>
          </a:p>
        </p:txBody>
      </p:sp>
      <p:sp>
        <p:nvSpPr>
          <p:cNvPr id="3" name="Content Placeholder 2">
            <a:extLst>
              <a:ext uri="{FF2B5EF4-FFF2-40B4-BE49-F238E27FC236}">
                <a16:creationId xmlns:a16="http://schemas.microsoft.com/office/drawing/2014/main" id="{D100725D-391B-40DD-8E21-B6D5260ABEE4}"/>
              </a:ext>
            </a:extLst>
          </p:cNvPr>
          <p:cNvSpPr>
            <a:spLocks noGrp="1"/>
          </p:cNvSpPr>
          <p:nvPr>
            <p:ph idx="1"/>
          </p:nvPr>
        </p:nvSpPr>
        <p:spPr/>
        <p:txBody>
          <a:bodyPr>
            <a:normAutofit fontScale="92500" lnSpcReduction="20000"/>
          </a:bodyPr>
          <a:lstStyle/>
          <a:p>
            <a:r>
              <a:rPr lang="en-US" dirty="0"/>
              <a:t>In 1867 Oliver Hudson Kelley started the Patrons of Husbandry</a:t>
            </a:r>
          </a:p>
          <a:p>
            <a:r>
              <a:rPr lang="en-US" dirty="0"/>
              <a:t>This organization was generally known by its nickname “The Grange”</a:t>
            </a:r>
          </a:p>
          <a:p>
            <a:r>
              <a:rPr lang="en-US" dirty="0"/>
              <a:t>The favorite activity of Grange members was to fight the railroads for more fair practices.</a:t>
            </a:r>
          </a:p>
          <a:p>
            <a:r>
              <a:rPr lang="en-US" dirty="0"/>
              <a:t>The Grange taught farmers how to organize, sponsor legislation, and how to set up cooperatives.</a:t>
            </a:r>
          </a:p>
          <a:p>
            <a:r>
              <a:rPr lang="en-US" dirty="0"/>
              <a:t>Also Farmers’ Alliances sprang from this movement.</a:t>
            </a:r>
          </a:p>
          <a:p>
            <a:r>
              <a:rPr lang="en-US" dirty="0"/>
              <a:t>The Southern Alliance was made up of white farmers and the Colored Farmers’ Alliance was made up of African American farmers. (The Colored Alliance met mostly in secret because, you know…racism)</a:t>
            </a:r>
          </a:p>
          <a:p>
            <a:r>
              <a:rPr lang="en-US" dirty="0"/>
              <a:t>There were approximately 4,000,000 members at the height of the Alliance’s movement.</a:t>
            </a:r>
          </a:p>
        </p:txBody>
      </p:sp>
    </p:spTree>
    <p:extLst>
      <p:ext uri="{BB962C8B-B14F-4D97-AF65-F5344CB8AC3E}">
        <p14:creationId xmlns:p14="http://schemas.microsoft.com/office/powerpoint/2010/main" val="1107585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5A5BB-35A3-4DA9-8A36-DD14EBFDDA36}"/>
              </a:ext>
            </a:extLst>
          </p:cNvPr>
          <p:cNvSpPr>
            <a:spLocks noGrp="1"/>
          </p:cNvSpPr>
          <p:nvPr>
            <p:ph type="title"/>
          </p:nvPr>
        </p:nvSpPr>
        <p:spPr/>
        <p:txBody>
          <a:bodyPr/>
          <a:lstStyle/>
          <a:p>
            <a:r>
              <a:rPr lang="en-US" dirty="0"/>
              <a:t>The Rise and Fall of Populism</a:t>
            </a:r>
          </a:p>
        </p:txBody>
      </p:sp>
      <p:sp>
        <p:nvSpPr>
          <p:cNvPr id="3" name="Content Placeholder 2">
            <a:extLst>
              <a:ext uri="{FF2B5EF4-FFF2-40B4-BE49-F238E27FC236}">
                <a16:creationId xmlns:a16="http://schemas.microsoft.com/office/drawing/2014/main" id="{98B2013E-28A2-46F6-8B69-26AD256CE0F1}"/>
              </a:ext>
            </a:extLst>
          </p:cNvPr>
          <p:cNvSpPr>
            <a:spLocks noGrp="1"/>
          </p:cNvSpPr>
          <p:nvPr>
            <p:ph idx="1"/>
          </p:nvPr>
        </p:nvSpPr>
        <p:spPr/>
        <p:txBody>
          <a:bodyPr/>
          <a:lstStyle/>
          <a:p>
            <a:r>
              <a:rPr lang="en-US" dirty="0"/>
              <a:t>In 1892 the populist part was founded.  They had their first convention in Omaha Nebraska in July of 1892 with the goal of decreasing the debt of farmers and other workers, giving workers a bigger voice in government and changing the way the U.S. government worked.</a:t>
            </a:r>
          </a:p>
          <a:p>
            <a:r>
              <a:rPr lang="en-US" dirty="0"/>
              <a:t>Today, the word populist is a generic term that means to appeal to public desires.</a:t>
            </a:r>
          </a:p>
        </p:txBody>
      </p:sp>
    </p:spTree>
    <p:extLst>
      <p:ext uri="{BB962C8B-B14F-4D97-AF65-F5344CB8AC3E}">
        <p14:creationId xmlns:p14="http://schemas.microsoft.com/office/powerpoint/2010/main" val="4123971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35C70-DED4-4B30-941D-3F504C981597}"/>
              </a:ext>
            </a:extLst>
          </p:cNvPr>
          <p:cNvSpPr>
            <a:spLocks noGrp="1"/>
          </p:cNvSpPr>
          <p:nvPr>
            <p:ph type="title"/>
          </p:nvPr>
        </p:nvSpPr>
        <p:spPr/>
        <p:txBody>
          <a:bodyPr/>
          <a:lstStyle/>
          <a:p>
            <a:r>
              <a:rPr lang="en-US" dirty="0"/>
              <a:t>So…what did the Populists want?</a:t>
            </a:r>
          </a:p>
        </p:txBody>
      </p:sp>
      <p:sp>
        <p:nvSpPr>
          <p:cNvPr id="3" name="Content Placeholder 2">
            <a:extLst>
              <a:ext uri="{FF2B5EF4-FFF2-40B4-BE49-F238E27FC236}">
                <a16:creationId xmlns:a16="http://schemas.microsoft.com/office/drawing/2014/main" id="{0E068B50-93D4-475F-8398-72EC055A2A59}"/>
              </a:ext>
            </a:extLst>
          </p:cNvPr>
          <p:cNvSpPr>
            <a:spLocks noGrp="1"/>
          </p:cNvSpPr>
          <p:nvPr>
            <p:ph idx="1"/>
          </p:nvPr>
        </p:nvSpPr>
        <p:spPr/>
        <p:txBody>
          <a:bodyPr>
            <a:normAutofit lnSpcReduction="10000"/>
          </a:bodyPr>
          <a:lstStyle/>
          <a:p>
            <a:r>
              <a:rPr lang="en-US" dirty="0"/>
              <a:t>An increase in the money supply</a:t>
            </a:r>
          </a:p>
          <a:p>
            <a:r>
              <a:rPr lang="en-US" dirty="0"/>
              <a:t>Bank regulation and a graduated income tax</a:t>
            </a:r>
          </a:p>
          <a:p>
            <a:r>
              <a:rPr lang="en-US" dirty="0"/>
              <a:t>A federal loan program</a:t>
            </a:r>
          </a:p>
          <a:p>
            <a:r>
              <a:rPr lang="en-US" dirty="0"/>
              <a:t>Government ownership or at least regulation of telegraph and railroad lines</a:t>
            </a:r>
          </a:p>
          <a:p>
            <a:r>
              <a:rPr lang="en-US" dirty="0"/>
              <a:t>The popular election of U.S. senators</a:t>
            </a:r>
          </a:p>
          <a:p>
            <a:r>
              <a:rPr lang="en-US" dirty="0"/>
              <a:t>The Australian (secret) ballot</a:t>
            </a:r>
          </a:p>
          <a:p>
            <a:r>
              <a:rPr lang="en-US" dirty="0"/>
              <a:t>Single terms for President and Vice President</a:t>
            </a:r>
          </a:p>
          <a:p>
            <a:r>
              <a:rPr lang="en-US" dirty="0"/>
              <a:t>An eight hour work day and a restriction on immigration</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781696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30819-3B0C-4C29-9798-661471705306}"/>
              </a:ext>
            </a:extLst>
          </p:cNvPr>
          <p:cNvSpPr>
            <a:spLocks noGrp="1"/>
          </p:cNvSpPr>
          <p:nvPr>
            <p:ph type="title"/>
          </p:nvPr>
        </p:nvSpPr>
        <p:spPr/>
        <p:txBody>
          <a:bodyPr/>
          <a:lstStyle/>
          <a:p>
            <a:r>
              <a:rPr lang="en-US" dirty="0"/>
              <a:t>So…what happened to the Populists?</a:t>
            </a:r>
          </a:p>
        </p:txBody>
      </p:sp>
      <p:sp>
        <p:nvSpPr>
          <p:cNvPr id="3" name="Content Placeholder 2">
            <a:extLst>
              <a:ext uri="{FF2B5EF4-FFF2-40B4-BE49-F238E27FC236}">
                <a16:creationId xmlns:a16="http://schemas.microsoft.com/office/drawing/2014/main" id="{45F744BA-A81A-49BE-9201-7045F12947EF}"/>
              </a:ext>
            </a:extLst>
          </p:cNvPr>
          <p:cNvSpPr>
            <a:spLocks noGrp="1"/>
          </p:cNvSpPr>
          <p:nvPr>
            <p:ph idx="1"/>
          </p:nvPr>
        </p:nvSpPr>
        <p:spPr/>
        <p:txBody>
          <a:bodyPr/>
          <a:lstStyle/>
          <a:p>
            <a:r>
              <a:rPr lang="en-US" dirty="0"/>
              <a:t>This is a bit out of context, but essentially the Democrats said “Yeah, we want that stuff too…”</a:t>
            </a:r>
          </a:p>
          <a:p>
            <a:r>
              <a:rPr lang="en-US" dirty="0"/>
              <a:t>So the reforms (most of them) were eventually made into policy, but the Democrats get all of the credit for them. </a:t>
            </a:r>
          </a:p>
        </p:txBody>
      </p:sp>
    </p:spTree>
    <p:extLst>
      <p:ext uri="{BB962C8B-B14F-4D97-AF65-F5344CB8AC3E}">
        <p14:creationId xmlns:p14="http://schemas.microsoft.com/office/powerpoint/2010/main" val="2279698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0C9F7-82ED-40C0-8469-5A2D6E592290}"/>
              </a:ext>
            </a:extLst>
          </p:cNvPr>
          <p:cNvSpPr>
            <a:spLocks noGrp="1"/>
          </p:cNvSpPr>
          <p:nvPr>
            <p:ph type="title"/>
          </p:nvPr>
        </p:nvSpPr>
        <p:spPr/>
        <p:txBody>
          <a:bodyPr/>
          <a:lstStyle/>
          <a:p>
            <a:r>
              <a:rPr lang="en-US" dirty="0"/>
              <a:t>The Panic of 1893</a:t>
            </a:r>
          </a:p>
        </p:txBody>
      </p:sp>
      <p:sp>
        <p:nvSpPr>
          <p:cNvPr id="3" name="Content Placeholder 2">
            <a:extLst>
              <a:ext uri="{FF2B5EF4-FFF2-40B4-BE49-F238E27FC236}">
                <a16:creationId xmlns:a16="http://schemas.microsoft.com/office/drawing/2014/main" id="{AF765AD0-AE15-4AD0-B8F3-326123B7124B}"/>
              </a:ext>
            </a:extLst>
          </p:cNvPr>
          <p:cNvSpPr>
            <a:spLocks noGrp="1"/>
          </p:cNvSpPr>
          <p:nvPr>
            <p:ph idx="1"/>
          </p:nvPr>
        </p:nvSpPr>
        <p:spPr/>
        <p:txBody>
          <a:bodyPr>
            <a:normAutofit fontScale="62500" lnSpcReduction="20000"/>
          </a:bodyPr>
          <a:lstStyle/>
          <a:p>
            <a:r>
              <a:rPr lang="en-US" dirty="0"/>
              <a:t>During the 1890’s the farmers had too many debts and loans</a:t>
            </a:r>
          </a:p>
          <a:p>
            <a:r>
              <a:rPr lang="en-US" dirty="0"/>
              <a:t>Railroads were being build faster than markets were growing</a:t>
            </a:r>
          </a:p>
          <a:p>
            <a:r>
              <a:rPr lang="en-US" dirty="0"/>
              <a:t>In 1893 the Philadelphia and Reading Railroad went bankrupt.  Soon after the Erie, Northern Pacific, Union Pacific and Santa Fe also entered bankruptcy.</a:t>
            </a:r>
          </a:p>
          <a:p>
            <a:r>
              <a:rPr lang="en-US" dirty="0"/>
              <a:t>The gold supply of the U.S. government was low due to the Sherman Silver Purchase Act (I’ll explain…)</a:t>
            </a:r>
          </a:p>
          <a:p>
            <a:r>
              <a:rPr lang="en-US" dirty="0"/>
              <a:t>People freaked out and started to trade their paper money for gold, further draining the U.S. gold supply.</a:t>
            </a:r>
          </a:p>
          <a:p>
            <a:r>
              <a:rPr lang="en-US" dirty="0"/>
              <a:t>The fear that the U.S. government was running out of gold caused the price of stocks on the stock market to fall.</a:t>
            </a:r>
          </a:p>
          <a:p>
            <a:r>
              <a:rPr lang="en-US" dirty="0"/>
              <a:t>The price of silver fell</a:t>
            </a:r>
          </a:p>
          <a:p>
            <a:r>
              <a:rPr lang="en-US" dirty="0"/>
              <a:t>Silver mines began to close</a:t>
            </a:r>
          </a:p>
          <a:p>
            <a:r>
              <a:rPr lang="en-US" dirty="0"/>
              <a:t>In order to protect the Gold Standard, President Cleveland (did I mention there was a President Cleveland? No?  Well there was) ended the Sherman Silver Purchase Act.</a:t>
            </a:r>
          </a:p>
          <a:p>
            <a:r>
              <a:rPr lang="en-US" dirty="0"/>
              <a:t>It was a little too late.  By the time the Act was repealed the U.S. had lost 15,000 businesses and 500 banks had collapsed.</a:t>
            </a:r>
          </a:p>
          <a:p>
            <a:r>
              <a:rPr lang="en-US" dirty="0"/>
              <a:t>By 1894 one fifth of all Americans (20%) were unemployed.</a:t>
            </a:r>
          </a:p>
        </p:txBody>
      </p:sp>
    </p:spTree>
    <p:extLst>
      <p:ext uri="{BB962C8B-B14F-4D97-AF65-F5344CB8AC3E}">
        <p14:creationId xmlns:p14="http://schemas.microsoft.com/office/powerpoint/2010/main" val="16677355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15315</TotalTime>
  <Words>1039</Words>
  <Application>Microsoft Office PowerPoint</Application>
  <PresentationFormat>Widescreen</PresentationFormat>
  <Paragraphs>65</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Farmers and the Populist Movement</vt:lpstr>
      <vt:lpstr>Farmers Unite to Address Common Problems</vt:lpstr>
      <vt:lpstr>So…To combat the money problems of the farmers the government made the following attempts:</vt:lpstr>
      <vt:lpstr>Problems with the Railroads</vt:lpstr>
      <vt:lpstr>The Farmers’ Alliances</vt:lpstr>
      <vt:lpstr>The Rise and Fall of Populism</vt:lpstr>
      <vt:lpstr>So…what did the Populists want?</vt:lpstr>
      <vt:lpstr>So…what happened to the Populists?</vt:lpstr>
      <vt:lpstr>The Panic of 1893</vt:lpstr>
      <vt:lpstr>Silver or Gold?</vt:lpstr>
      <vt:lpstr>William Jennings Bryan</vt:lpstr>
      <vt:lpstr>Thanks, Santos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Farmers and the Populist Movement</dc:title>
  <dc:creator>Timothy S. Petraitis</dc:creator>
  <cp:lastModifiedBy>Timothy S. Petraitis</cp:lastModifiedBy>
  <cp:revision>14</cp:revision>
  <dcterms:created xsi:type="dcterms:W3CDTF">2017-10-15T19:51:19Z</dcterms:created>
  <dcterms:modified xsi:type="dcterms:W3CDTF">2024-09-27T11:33:28Z</dcterms:modified>
</cp:coreProperties>
</file>